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302" r:id="rId6"/>
    <p:sldId id="311" r:id="rId7"/>
    <p:sldId id="303" r:id="rId8"/>
    <p:sldId id="280" r:id="rId9"/>
    <p:sldId id="301" r:id="rId10"/>
    <p:sldId id="305" r:id="rId11"/>
    <p:sldId id="310" r:id="rId12"/>
    <p:sldId id="307" r:id="rId13"/>
    <p:sldId id="312" r:id="rId14"/>
    <p:sldId id="309" r:id="rId15"/>
    <p:sldId id="304" r:id="rId16"/>
    <p:sldId id="308" r:id="rId17"/>
    <p:sldId id="300" r:id="rId18"/>
    <p:sldId id="306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5701"/>
  </p:normalViewPr>
  <p:slideViewPr>
    <p:cSldViewPr>
      <p:cViewPr>
        <p:scale>
          <a:sx n="64" d="100"/>
          <a:sy n="64" d="100"/>
        </p:scale>
        <p:origin x="2388" y="912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Handwriting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2CCA-732D-2824-D027-5F46E6535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Handedness</a:t>
            </a: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B03E737F-7765-D40B-711F-76C49A4C7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transcript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4D5F1281-F019-24FC-082B-1E84FC5F1FC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1113"/>
            <a:ext cx="4114800" cy="85725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1D41A29-D50B-4386-6165-8260763A11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07100"/>
            <a:ext cx="4114800" cy="850900"/>
          </a:xfrm>
        </p:spPr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3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7D19-4D60-B5D0-74C9-46A5D812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custom model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924E8-B6E6-C266-842D-422148E5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814BF-E9DC-8615-1CF0-1112CBD6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C051FD2-C541-D8EE-D263-DFD01AD1C6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Writing samples of both left-handedness and right-handedness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4EE7D-83C7-DE47-C100-0904BB907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MNIST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1DE34F0-9D00-D163-584E-9738310DB6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/>
            <a:r>
              <a:rPr lang="en-US" dirty="0"/>
              <a:t>Make everything the same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0ADB9E-1121-2450-35D1-8486C9BC3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F1B077F-4F6F-1F99-B5B6-BF27786BBA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/>
            <a:r>
              <a:rPr lang="en-US" dirty="0"/>
              <a:t>Coordinate </a:t>
            </a:r>
            <a:br>
              <a:rPr lang="en-US" dirty="0"/>
            </a:br>
            <a:r>
              <a:rPr lang="en-US" dirty="0"/>
              <a:t>e-business applications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A4C0B8-3B41-049C-EA95-B5BC48C10C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trOCR</a:t>
            </a:r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6ACBEE98-EEED-F89F-8CC0-E8497F8E546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lvl="0"/>
            <a:r>
              <a:rPr lang="en-US" dirty="0"/>
              <a:t>Feature extraction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50A56B-786B-E4E2-77AC-8193D264E2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Train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5D63848E-7E38-C88A-D15E-40DF95AB07B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lvl="0"/>
            <a:r>
              <a:rPr lang="en-US" dirty="0"/>
              <a:t>Convoluted Neural Network for training a custom classification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DE4CC7-0F16-896F-1EBA-F387E12A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4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architecture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 winning strategies to keep ahead of the competition​</a:t>
            </a:r>
          </a:p>
          <a:p>
            <a:r>
              <a:rPr lang="en-US" dirty="0"/>
              <a:t>Capitalize on low-hanging fruit to identify a ballpark value​</a:t>
            </a:r>
          </a:p>
          <a:p>
            <a:r>
              <a:rPr lang="en-US" dirty="0"/>
              <a:t>Visualize customer directed convergence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50 epochs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Iterative approaches to corporate strategy</a:t>
            </a:r>
          </a:p>
          <a:p>
            <a:r>
              <a:rPr lang="en-US" dirty="0"/>
              <a:t>Establish a management framework from the inside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A0AD-52EA-8A3D-00F9-72C649D7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61576-ECF8-2387-1D6B-533B86910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09F2-7307-B671-065E-0168414672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Envision multimedia-based expertise and cross-media growth strategies</a:t>
            </a:r>
          </a:p>
          <a:p>
            <a:r>
              <a:rPr lang="en-US" dirty="0"/>
              <a:t>Visualize quality intellectual capital</a:t>
            </a:r>
          </a:p>
          <a:p>
            <a:r>
              <a:rPr lang="en-US" dirty="0"/>
              <a:t>Engage worldwide methodologies with web-enabled technologies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A869CC-7228-424F-689B-19D4CEA20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NICHE MARKETS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0B594D-EC9B-B552-2A8F-EE5113E8B14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Pursue scalable customer service through sustainable strategies</a:t>
            </a:r>
          </a:p>
          <a:p>
            <a:r>
              <a:rPr lang="en-US" dirty="0"/>
              <a:t>Engage top-line web </a:t>
            </a:r>
            <a:br>
              <a:rPr lang="en-US" dirty="0"/>
            </a:br>
            <a:r>
              <a:rPr lang="en-US" dirty="0"/>
              <a:t>services with cutting-edge deliverables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A58E7-F0D8-F39A-CEFD-71E591307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Supply CHAINS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4F306D-CD94-F11A-8633-26962EE68BF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Cultivate one-to-one customer service with robust ideas</a:t>
            </a:r>
          </a:p>
          <a:p>
            <a:r>
              <a:rPr lang="en-US" dirty="0"/>
              <a:t>Maximize timely deliverables for real-time schemas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08FD8E-3A0A-CCD4-5C2F-5B65BE73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86B75-8C5A-A01F-F202-D3CB14D3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9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99%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4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pic>
        <p:nvPicPr>
          <p:cNvPr id="18" name="Picture Placeholder 17" descr="Team member head shot&#10;">
            <a:extLst>
              <a:ext uri="{FF2B5EF4-FFF2-40B4-BE49-F238E27FC236}">
                <a16:creationId xmlns:a16="http://schemas.microsoft.com/office/drawing/2014/main" id="{0ECDCC4E-4E7F-362D-521D-CE52036002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Jordan graves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" name="Picture Placeholder 19" descr="Team member head shot&#10;">
            <a:extLst>
              <a:ext uri="{FF2B5EF4-FFF2-40B4-BE49-F238E27FC236}">
                <a16:creationId xmlns:a16="http://schemas.microsoft.com/office/drawing/2014/main" id="{FB9E1045-489B-E8C3-F476-6AF4ED23D9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Jeff </a:t>
            </a:r>
            <a:r>
              <a:rPr lang="en-US" dirty="0" err="1"/>
              <a:t>gary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2" name="Picture Placeholder 21" descr="Team member head shot&#10;">
            <a:extLst>
              <a:ext uri="{FF2B5EF4-FFF2-40B4-BE49-F238E27FC236}">
                <a16:creationId xmlns:a16="http://schemas.microsoft.com/office/drawing/2014/main" id="{9517044C-59DB-C2E9-E5E2-0D8D299297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Toni </a:t>
            </a:r>
            <a:r>
              <a:rPr lang="en-US" dirty="0" err="1"/>
              <a:t>akande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4" name="Picture Placeholder 23" descr="Team member head shot&#10;">
            <a:extLst>
              <a:ext uri="{FF2B5EF4-FFF2-40B4-BE49-F238E27FC236}">
                <a16:creationId xmlns:a16="http://schemas.microsoft.com/office/drawing/2014/main" id="{6112D1C1-243D-95D0-B45D-1BF79DC7E3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Paige </a:t>
            </a:r>
            <a:r>
              <a:rPr lang="en-US" dirty="0" err="1"/>
              <a:t>manguiat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 white circle with blue squares in it&#10;&#10;Description automatically generated">
            <a:extLst>
              <a:ext uri="{FF2B5EF4-FFF2-40B4-BE49-F238E27FC236}">
                <a16:creationId xmlns:a16="http://schemas.microsoft.com/office/drawing/2014/main" id="{2F57804A-6CBA-010B-8C83-B124CD70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96" y="2441446"/>
            <a:ext cx="2185604" cy="217010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72E12E-6293-1918-0F11-D2DF79AEA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676" y="2332024"/>
            <a:ext cx="2095924" cy="2185113"/>
          </a:xfrm>
          <a:prstGeom prst="rect">
            <a:avLst/>
          </a:prstGeom>
        </p:spPr>
      </p:pic>
      <p:pic>
        <p:nvPicPr>
          <p:cNvPr id="19" name="Picture 18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6A0687BF-5338-A535-B6E5-4AB6FE97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276" y="2463847"/>
            <a:ext cx="2095924" cy="2095924"/>
          </a:xfrm>
          <a:prstGeom prst="rect">
            <a:avLst/>
          </a:prstGeom>
        </p:spPr>
      </p:pic>
      <p:pic>
        <p:nvPicPr>
          <p:cNvPr id="23" name="Picture 22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C492C458-CD5F-3FA0-CCFE-2D753FE67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604" y="2394015"/>
            <a:ext cx="2185604" cy="21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 </a:t>
            </a:r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  <a:sym typeface="Wingdings" panose="05000000000000000000" pitchFamily="2" charset="2"/>
              </a:rPr>
              <a:t></a:t>
            </a:r>
            <a:endParaRPr lang="en-US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b="1" dirty="0"/>
              <a:t>Group 2</a:t>
            </a:r>
          </a:p>
          <a:p>
            <a:pPr marL="0" indent="0" algn="l">
              <a:buNone/>
            </a:pPr>
            <a:r>
              <a:rPr lang="en-US" b="1" dirty="0"/>
              <a:t>Jordan Graves, Jeff Gary, Toni Akande, Paige Manguiat</a:t>
            </a:r>
          </a:p>
          <a:p>
            <a:pPr marL="0" indent="0" algn="l">
              <a:buNone/>
            </a:pPr>
            <a:r>
              <a:rPr lang="en-US" dirty="0"/>
              <a:t>https://github.com/JGraves79/Handwriting_CNN.git</a:t>
            </a:r>
          </a:p>
          <a:p>
            <a:pPr marL="0" indent="0" algn="l">
              <a:buNone/>
            </a:pPr>
            <a:r>
              <a:rPr lang="en-US" b="1" dirty="0"/>
              <a:t>Vanderbilt University Data Analytics Bootcamp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MNIST</a:t>
            </a:r>
          </a:p>
          <a:p>
            <a:r>
              <a:rPr lang="en-US" dirty="0" err="1"/>
              <a:t>TrOCR</a:t>
            </a:r>
            <a:endParaRPr lang="en-US" dirty="0"/>
          </a:p>
          <a:p>
            <a:r>
              <a:rPr lang="en-US" dirty="0"/>
              <a:t>CNN</a:t>
            </a:r>
          </a:p>
          <a:p>
            <a:r>
              <a:rPr lang="en-US" dirty="0"/>
              <a:t>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6F402D0D-1253-FDCF-200C-358D2373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C041C-BA32-9DB5-9158-1264919F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9137D-2A6C-3A81-F639-FA3C26C76D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3C06D0-E1DB-BF5B-0723-E86ECD593F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Preprocessing</a:t>
            </a:r>
          </a:p>
          <a:p>
            <a:pPr lvl="0"/>
            <a:r>
              <a:rPr lang="en-US" b="1" dirty="0"/>
              <a:t>Data</a:t>
            </a:r>
          </a:p>
        </p:txBody>
      </p:sp>
      <p:cxnSp>
        <p:nvCxnSpPr>
          <p:cNvPr id="47" name="Straight Arrow Connector 44" descr="Connecting arrow">
            <a:extLst>
              <a:ext uri="{FF2B5EF4-FFF2-40B4-BE49-F238E27FC236}">
                <a16:creationId xmlns:a16="http://schemas.microsoft.com/office/drawing/2014/main" id="{BC3D7D22-1710-7586-51EC-807950387573}"/>
              </a:ext>
            </a:extLst>
          </p:cNvPr>
          <p:cNvCxnSpPr>
            <a:cxnSpLocks/>
            <a:stCxn id="5" idx="3"/>
            <a:endCxn id="3" idx="0"/>
          </p:cNvCxnSpPr>
          <p:nvPr/>
        </p:nvCxnSpPr>
        <p:spPr>
          <a:xfrm rot="5400000" flipH="1" flipV="1">
            <a:off x="3791601" y="2620051"/>
            <a:ext cx="558161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C312B-0248-777F-AEB1-4F76CAA95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3E08B0-2334-33D6-E6CC-5D7120AD82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b="1" dirty="0"/>
              <a:t>TROCR</a:t>
            </a:r>
          </a:p>
        </p:txBody>
      </p:sp>
      <p:cxnSp>
        <p:nvCxnSpPr>
          <p:cNvPr id="51" name="Straight Arrow Connector 44" descr="Connecting arrow">
            <a:extLst>
              <a:ext uri="{FF2B5EF4-FFF2-40B4-BE49-F238E27FC236}">
                <a16:creationId xmlns:a16="http://schemas.microsoft.com/office/drawing/2014/main" id="{48A4C37F-6D4C-F508-C28E-2170FC2A6D8F}"/>
              </a:ext>
            </a:extLst>
          </p:cNvPr>
          <p:cNvCxnSpPr>
            <a:cxnSpLocks/>
            <a:stCxn id="6" idx="3"/>
            <a:endCxn id="4" idx="0"/>
          </p:cNvCxnSpPr>
          <p:nvPr/>
        </p:nvCxnSpPr>
        <p:spPr>
          <a:xfrm rot="5400000" flipH="1" flipV="1">
            <a:off x="8238067" y="2622431"/>
            <a:ext cx="553400" cy="196601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F7B83-4957-3FDF-FCD7-670A863C20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Step 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661D74-2EFE-C693-BB74-D733AD13A8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b="1" dirty="0"/>
              <a:t>Result</a:t>
            </a:r>
          </a:p>
        </p:txBody>
      </p:sp>
      <p:cxnSp>
        <p:nvCxnSpPr>
          <p:cNvPr id="45" name="Straight Arrow Connector 44" descr="Connecting arrow">
            <a:extLst>
              <a:ext uri="{FF2B5EF4-FFF2-40B4-BE49-F238E27FC236}">
                <a16:creationId xmlns:a16="http://schemas.microsoft.com/office/drawing/2014/main" id="{B8BFA6A1-385F-2847-59C6-213D0606710D}"/>
              </a:ext>
            </a:extLst>
          </p:cNvPr>
          <p:cNvCxnSpPr>
            <a:stCxn id="2" idx="1"/>
            <a:endCxn id="5" idx="0"/>
          </p:cNvCxnSpPr>
          <p:nvPr/>
        </p:nvCxnSpPr>
        <p:spPr>
          <a:xfrm rot="16200000" flipH="1">
            <a:off x="1571938" y="3513970"/>
            <a:ext cx="553400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C0CFC-4DE9-71AA-6D3C-E8652D9BE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DFEEA6-4AAD-5436-17AA-56EFDA3E43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/>
            <a:r>
              <a:rPr lang="en-US" dirty="0"/>
              <a:t>MNIST</a:t>
            </a:r>
            <a:endParaRPr lang="en-US" b="1" dirty="0"/>
          </a:p>
        </p:txBody>
      </p:sp>
      <p:cxnSp>
        <p:nvCxnSpPr>
          <p:cNvPr id="49" name="Straight Arrow Connector 44" descr="Connecting arrow">
            <a:extLst>
              <a:ext uri="{FF2B5EF4-FFF2-40B4-BE49-F238E27FC236}">
                <a16:creationId xmlns:a16="http://schemas.microsoft.com/office/drawing/2014/main" id="{900822B8-79FE-91B5-6738-C9AA0E33984E}"/>
              </a:ext>
            </a:extLst>
          </p:cNvPr>
          <p:cNvCxnSpPr>
            <a:cxnSpLocks/>
            <a:stCxn id="3" idx="1"/>
            <a:endCxn id="6" idx="0"/>
          </p:cNvCxnSpPr>
          <p:nvPr/>
        </p:nvCxnSpPr>
        <p:spPr>
          <a:xfrm rot="16200000" flipH="1">
            <a:off x="6013644" y="3511589"/>
            <a:ext cx="558161" cy="196601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524C6-142C-4627-2305-AAB73C14EE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F81BE4-398C-16CD-B300-2508222731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796654" cy="1783080"/>
          </a:xfrm>
        </p:spPr>
        <p:txBody>
          <a:bodyPr/>
          <a:lstStyle/>
          <a:p>
            <a:r>
              <a:rPr lang="en-US" dirty="0"/>
              <a:t>CNN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01FA3-0BE0-D543-3ABD-0B0771F3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1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develop a Convolutional Neural Network (CNN) capable of determining whether an image of handwriting was produced by a left- or right-handed person. The analysis will include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Mazaal’s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TrOCR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feature extraction and CNN to classify handwriting into left-handedness or right-handedness.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18000" spc="300" dirty="0">
                <a:ln w="28575">
                  <a:solidFill>
                    <a:schemeClr val="tx1"/>
                  </a:solidFill>
                </a:ln>
                <a:noFill/>
              </a:rPr>
              <a:t>MNIST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pPr marL="0" indent="0" algn="l">
              <a:buNone/>
            </a:pPr>
            <a:r>
              <a:rPr lang="en-US" b="1" dirty="0"/>
              <a:t>preprocessing, augmentation,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39BC3-1DB2-EB36-B4F5-81D5725C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black circle with numbers&#10;&#10;Description automatically generated">
            <a:extLst>
              <a:ext uri="{FF2B5EF4-FFF2-40B4-BE49-F238E27FC236}">
                <a16:creationId xmlns:a16="http://schemas.microsoft.com/office/drawing/2014/main" id="{58436C04-65CD-88B0-F5A2-8B1935B9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1371600"/>
            <a:ext cx="2300362" cy="2400620"/>
          </a:xfrm>
          <a:prstGeom prst="rect">
            <a:avLst/>
          </a:prstGeom>
        </p:spPr>
      </p:pic>
      <p:pic>
        <p:nvPicPr>
          <p:cNvPr id="8" name="Content Placeholder 7" descr="A close-up of a letter&#10;&#10;Description automatically generated">
            <a:extLst>
              <a:ext uri="{FF2B5EF4-FFF2-40B4-BE49-F238E27FC236}">
                <a16:creationId xmlns:a16="http://schemas.microsoft.com/office/drawing/2014/main" id="{6E7C6251-FB7C-1D9F-7F43-FC6A65FA72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409946" y="1371600"/>
            <a:ext cx="2300362" cy="23003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C7DB2-F99F-82D3-374B-11034EAFC703}"/>
              </a:ext>
            </a:extLst>
          </p:cNvPr>
          <p:cNvSpPr txBox="1"/>
          <p:nvPr/>
        </p:nvSpPr>
        <p:spPr>
          <a:xfrm>
            <a:off x="762000" y="4980442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Data 12,807 files</a:t>
            </a:r>
          </a:p>
          <a:p>
            <a:r>
              <a:rPr lang="en-US" dirty="0"/>
              <a:t>Source jpeg 4,261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D6A77-F41E-1286-325A-01C00866367E}"/>
              </a:ext>
            </a:extLst>
          </p:cNvPr>
          <p:cNvSpPr txBox="1"/>
          <p:nvPr/>
        </p:nvSpPr>
        <p:spPr>
          <a:xfrm>
            <a:off x="7091560" y="4896295"/>
            <a:ext cx="486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</a:t>
            </a:r>
            <a:r>
              <a:rPr lang="en-US" dirty="0" err="1"/>
              <a:t>png</a:t>
            </a:r>
            <a:r>
              <a:rPr lang="en-US" dirty="0"/>
              <a:t> to jpeg</a:t>
            </a:r>
          </a:p>
          <a:p>
            <a:r>
              <a:rPr lang="en-US" dirty="0"/>
              <a:t>Used Otsu’s method for separating pixels based on intensity values</a:t>
            </a:r>
          </a:p>
        </p:txBody>
      </p:sp>
    </p:spTree>
    <p:extLst>
      <p:ext uri="{BB962C8B-B14F-4D97-AF65-F5344CB8AC3E}">
        <p14:creationId xmlns:p14="http://schemas.microsoft.com/office/powerpoint/2010/main" val="305450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41B7-60D7-2BA4-B058-7AB43FA4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96CBE7A-D250-612F-A324-2A62727216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5007266"/>
              </p:ext>
            </p:extLst>
          </p:nvPr>
        </p:nvGraphicFramePr>
        <p:xfrm>
          <a:off x="612775" y="2441575"/>
          <a:ext cx="1097279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B2B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SUPPLY 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ROI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E-COMMERCE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6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B727DE-9C16-360C-F34F-96B63BA5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67AB90-919C-547C-EA0C-C5763E0BC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8F1D27-7C00-ADDA-3E62-FDBF008D5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E24183-EEFA-02B9-BFB3-2C57E0B5A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1371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Mazaal’s</a:t>
            </a:r>
            <a:r>
              <a:rPr lang="en-US" dirty="0"/>
              <a:t> </a:t>
            </a:r>
            <a:r>
              <a:rPr lang="en-US" dirty="0" err="1"/>
              <a:t>trocr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Slant of handwriting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02C12A-D232-CD35-1180-8544916BCE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Baseline alignment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526A68-F582-4874-DA70-81D0841C1D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Stroke patterns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2C6C37C-6141-B65E-91CC-6E6C4A9F6E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Space and size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9D5E96-D043-255D-647E-931CF078237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Pressure distribution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3B414CD-2F59-EAB8-E6C8-D233BF953D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Curvature and smoothness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8A87A1B-4C3D-5BB4-6449-1DB89F1926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Feature extractions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2D1179F-9CC5-E23D-37E2-BB999E68DE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Letter formation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D27B745-1B31-09CB-F001-4408E3D2F75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D507B5-6BE8-0EFE-814C-8D589E548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C55110-DAE5-78EE-98C6-DB133DCFEE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D179144-A458-01BE-4543-15B7FDD7D7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2347762-322E-6567-9B9E-DA2459F4F54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8C7D51-8B0F-7E82-82BC-337CA820A4C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74F45947-B51E-E4FA-F89E-B921F3989C8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657D9D13-0716-FB5F-65F4-4E457A3DB1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62625585-EA00-201B-63AD-F71CE6A0312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7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1112</TotalTime>
  <Words>402</Words>
  <Application>Microsoft Office PowerPoint</Application>
  <PresentationFormat>Widescreen</PresentationFormat>
  <Paragraphs>139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Wingdings</vt:lpstr>
      <vt:lpstr>Office Theme</vt:lpstr>
      <vt:lpstr>Handwriting Analysis</vt:lpstr>
      <vt:lpstr>AGENDA</vt:lpstr>
      <vt:lpstr>TIMELINE</vt:lpstr>
      <vt:lpstr>objective</vt:lpstr>
      <vt:lpstr>MNIST</vt:lpstr>
      <vt:lpstr>Preprocessing</vt:lpstr>
      <vt:lpstr>augmentation</vt:lpstr>
      <vt:lpstr>Normalization  </vt:lpstr>
      <vt:lpstr>Mazaal’s trocr</vt:lpstr>
      <vt:lpstr>Handedness</vt:lpstr>
      <vt:lpstr>Training a custom model</vt:lpstr>
      <vt:lpstr>Model architecture</vt:lpstr>
      <vt:lpstr>HOW WE GET HERE</vt:lpstr>
      <vt:lpstr>Result </vt:lpstr>
      <vt:lpstr>MEET OUR TEAM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Paige Manguiat</dc:creator>
  <cp:lastModifiedBy>Paige Manguiat</cp:lastModifiedBy>
  <cp:revision>11</cp:revision>
  <dcterms:created xsi:type="dcterms:W3CDTF">2025-02-24T22:41:20Z</dcterms:created>
  <dcterms:modified xsi:type="dcterms:W3CDTF">2025-02-27T03:15:37Z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